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789" r:id="rId4"/>
    <p:sldId id="784" r:id="rId5"/>
    <p:sldId id="259" r:id="rId6"/>
    <p:sldId id="790" r:id="rId7"/>
    <p:sldId id="258" r:id="rId8"/>
    <p:sldId id="260" r:id="rId9"/>
    <p:sldId id="269" r:id="rId10"/>
    <p:sldId id="270" r:id="rId11"/>
    <p:sldId id="271" r:id="rId12"/>
    <p:sldId id="272" r:id="rId13"/>
    <p:sldId id="262" r:id="rId14"/>
    <p:sldId id="263" r:id="rId15"/>
    <p:sldId id="264" r:id="rId16"/>
    <p:sldId id="265" r:id="rId17"/>
    <p:sldId id="266" r:id="rId18"/>
    <p:sldId id="267" r:id="rId19"/>
    <p:sldId id="268" r:id="rId20"/>
    <p:sldId id="31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81" autoAdjust="0"/>
    <p:restoredTop sz="55905" autoAdjust="0"/>
  </p:normalViewPr>
  <p:slideViewPr>
    <p:cSldViewPr snapToGrid="0">
      <p:cViewPr varScale="1">
        <p:scale>
          <a:sx n="46" d="100"/>
          <a:sy n="46" d="100"/>
        </p:scale>
        <p:origin x="2035"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B272D-4345-457B-A108-CA48260A658B}" type="datetimeFigureOut">
              <a:rPr lang="en-GB" smtClean="0"/>
              <a:t>16/02/2022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149AB-16B8-40D9-8188-76C73287C000}" type="slidenum">
              <a:rPr lang="en-GB" smtClean="0"/>
              <a:t>‹#›</a:t>
            </a:fld>
            <a:endParaRPr lang="en-GB"/>
          </a:p>
        </p:txBody>
      </p:sp>
    </p:spTree>
    <p:extLst>
      <p:ext uri="{BB962C8B-B14F-4D97-AF65-F5344CB8AC3E}">
        <p14:creationId xmlns:p14="http://schemas.microsoft.com/office/powerpoint/2010/main" val="274973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biopharmadive.com/news/novartis-gene-therapy-application-contained-manipulated-data-fda-says/56034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benchling.com/"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protocols.io/welcom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 everyone, thank you for coming and for giving me this opportunity. My name is Andrés Romanowski and I am a … </a:t>
            </a:r>
          </a:p>
        </p:txBody>
      </p:sp>
      <p:sp>
        <p:nvSpPr>
          <p:cNvPr id="4" name="Slide Number Placeholder 3"/>
          <p:cNvSpPr>
            <a:spLocks noGrp="1"/>
          </p:cNvSpPr>
          <p:nvPr>
            <p:ph type="sldNum" sz="quarter" idx="5"/>
          </p:nvPr>
        </p:nvSpPr>
        <p:spPr/>
        <p:txBody>
          <a:bodyPr/>
          <a:lstStyle/>
          <a:p>
            <a:fld id="{2BA3CE61-5286-4933-B20E-EFFF04D14DB9}" type="slidenum">
              <a:rPr lang="en-GB" smtClean="0"/>
              <a:t>3</a:t>
            </a:fld>
            <a:endParaRPr lang="en-GB"/>
          </a:p>
        </p:txBody>
      </p:sp>
    </p:spTree>
    <p:extLst>
      <p:ext uri="{BB962C8B-B14F-4D97-AF65-F5344CB8AC3E}">
        <p14:creationId xmlns:p14="http://schemas.microsoft.com/office/powerpoint/2010/main" val="36219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a Research Assistant from CONICET, currently working as an invited researcher at the University of Edinburgh.</a:t>
            </a:r>
          </a:p>
          <a:p>
            <a:r>
              <a:rPr lang="en-GB" dirty="0"/>
              <a:t>I am a circadian biologist by training, having spent most of my career in Argentina, where I worked with plants and other organism and received training in NGS transcriptomics and bioinformatics analysis.</a:t>
            </a:r>
          </a:p>
          <a:p>
            <a:r>
              <a:rPr lang="en-GB" dirty="0"/>
              <a:t>4 years ago I moved to Scotland to receive photobiology training, seeking to understand how light signalling affects plant architecture.</a:t>
            </a:r>
          </a:p>
          <a:p>
            <a:r>
              <a:rPr lang="en-GB" dirty="0"/>
              <a:t>Today, I also balance my research with my other responsibilities:</a:t>
            </a:r>
          </a:p>
          <a:p>
            <a:r>
              <a:rPr lang="en-GB" dirty="0"/>
              <a:t>I am a University Teacher with extensive expertise in Argentina and the UK. </a:t>
            </a:r>
          </a:p>
          <a:p>
            <a:r>
              <a:rPr lang="en-GB" dirty="0"/>
              <a:t>I am changing the local Research Culture, by advocating for Open Research, as a RDM and an ORC; and by promoting and equal and diverse workplace as an ED&amp;I PDRA representative.</a:t>
            </a:r>
          </a:p>
          <a:p>
            <a:r>
              <a:rPr lang="en-GB" dirty="0"/>
              <a:t>I am  also an executive team member of EPS initiative, which nucleates 11 Plant Science nodes spanning over 600 plant and social scientists, with the aim of connecting our research to Society. Last year I co-organised the ECR meeting and through this initiative we are helping foster ECR academic development with training and networking opportunities.</a:t>
            </a:r>
          </a:p>
          <a:p>
            <a:r>
              <a:rPr lang="en-GB" dirty="0"/>
              <a:t>I have extensive mentoring expertise spanning several education levels.</a:t>
            </a:r>
          </a:p>
          <a:p>
            <a:r>
              <a:rPr lang="en-GB" dirty="0"/>
              <a:t>Have helped write and obtain major funding, as well as received several fellowships and awards, including an MSCA to come to Utrecht.</a:t>
            </a:r>
          </a:p>
        </p:txBody>
      </p:sp>
      <p:sp>
        <p:nvSpPr>
          <p:cNvPr id="4" name="Slide Number Placeholder 3"/>
          <p:cNvSpPr>
            <a:spLocks noGrp="1"/>
          </p:cNvSpPr>
          <p:nvPr>
            <p:ph type="sldNum" sz="quarter" idx="5"/>
          </p:nvPr>
        </p:nvSpPr>
        <p:spPr/>
        <p:txBody>
          <a:bodyPr/>
          <a:lstStyle/>
          <a:p>
            <a:fld id="{2BA3CE61-5286-4933-B20E-EFFF04D14DB9}" type="slidenum">
              <a:rPr lang="en-GB" smtClean="0"/>
              <a:t>4</a:t>
            </a:fld>
            <a:endParaRPr lang="en-GB"/>
          </a:p>
        </p:txBody>
      </p:sp>
    </p:spTree>
    <p:extLst>
      <p:ext uri="{BB962C8B-B14F-4D97-AF65-F5344CB8AC3E}">
        <p14:creationId xmlns:p14="http://schemas.microsoft.com/office/powerpoint/2010/main" val="2003426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33333"/>
                </a:solidFill>
                <a:effectLst/>
                <a:latin typeface="Ubuntu"/>
              </a:rPr>
              <a:t>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Ability to directly draw on your records</a:t>
            </a:r>
          </a:p>
          <a:p>
            <a:pPr algn="l">
              <a:buFont typeface="Arial" panose="020B0604020202020204" pitchFamily="34" charset="0"/>
              <a:buChar char="•"/>
            </a:pPr>
            <a:r>
              <a:rPr lang="en-GB" b="0" i="0" dirty="0">
                <a:solidFill>
                  <a:srgbClr val="333333"/>
                </a:solidFill>
                <a:effectLst/>
                <a:latin typeface="Ubuntu"/>
              </a:rPr>
              <a:t>works regardless of internet/power access</a:t>
            </a:r>
          </a:p>
          <a:p>
            <a:pPr algn="l"/>
            <a:r>
              <a:rPr lang="en-GB" b="1" i="0" dirty="0">
                <a:solidFill>
                  <a:srgbClr val="333333"/>
                </a:solidFill>
                <a:effectLst/>
                <a:latin typeface="Ubuntu"/>
              </a:rPr>
              <a:t>Disadvantages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can be lost and/or damaged (not Findable or Accessible)</a:t>
            </a:r>
          </a:p>
          <a:p>
            <a:pPr algn="l">
              <a:buFont typeface="Arial" panose="020B0604020202020204" pitchFamily="34" charset="0"/>
              <a:buChar char="•"/>
            </a:pPr>
            <a:r>
              <a:rPr lang="en-GB"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b="0" i="0" dirty="0">
                <a:solidFill>
                  <a:srgbClr val="333333"/>
                </a:solidFill>
                <a:effectLst/>
                <a:latin typeface="Ubuntu"/>
              </a:rPr>
              <a:t>handwriting can make it less intelligible</a:t>
            </a:r>
          </a:p>
          <a:p>
            <a:pPr algn="l">
              <a:buFont typeface="Arial" panose="020B0604020202020204" pitchFamily="34" charset="0"/>
              <a:buChar char="•"/>
            </a:pPr>
            <a:r>
              <a:rPr lang="en-GB"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b="0" i="0" dirty="0">
                <a:solidFill>
                  <a:srgbClr val="333333"/>
                </a:solidFill>
                <a:effectLst/>
                <a:latin typeface="Ubuntu"/>
              </a:rPr>
              <a:t>can’t store most data types (e.g. imaging data) in a useable way (not Reusable)</a:t>
            </a:r>
          </a:p>
          <a:p>
            <a:pPr algn="l"/>
            <a:r>
              <a:rPr lang="en-GB" b="1" i="0" dirty="0">
                <a:solidFill>
                  <a:srgbClr val="333333"/>
                </a:solidFill>
                <a:effectLst/>
                <a:latin typeface="Ubuntu"/>
              </a:rPr>
              <a:t>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Intelligible: can smoothly and easily move elements around to edit it</a:t>
            </a:r>
          </a:p>
          <a:p>
            <a:pPr algn="l">
              <a:buFont typeface="Arial" panose="020B0604020202020204" pitchFamily="34" charset="0"/>
              <a:buChar char="•"/>
            </a:pPr>
            <a:r>
              <a:rPr lang="en-GB"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b="0" i="0" dirty="0">
                <a:solidFill>
                  <a:srgbClr val="333333"/>
                </a:solidFill>
                <a:effectLst/>
                <a:latin typeface="Ubuntu"/>
              </a:rPr>
              <a:t>doesn’t take up physical space (no record rooms/folders)</a:t>
            </a:r>
          </a:p>
          <a:p>
            <a:pPr algn="l">
              <a:buFont typeface="Arial" panose="020B0604020202020204" pitchFamily="34" charset="0"/>
              <a:buChar char="•"/>
            </a:pPr>
            <a:r>
              <a:rPr lang="en-GB" b="0" i="0" dirty="0">
                <a:solidFill>
                  <a:srgbClr val="333333"/>
                </a:solidFill>
                <a:effectLst/>
                <a:latin typeface="Ubuntu"/>
              </a:rPr>
              <a:t>regular backups mean it won’t be lost</a:t>
            </a:r>
          </a:p>
          <a:p>
            <a:pPr algn="l">
              <a:buFont typeface="Arial" panose="020B0604020202020204" pitchFamily="34" charset="0"/>
              <a:buChar char="•"/>
            </a:pPr>
            <a:r>
              <a:rPr lang="en-GB"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b="0" i="0" dirty="0">
                <a:solidFill>
                  <a:srgbClr val="333333"/>
                </a:solidFill>
                <a:effectLst/>
                <a:latin typeface="Ubuntu"/>
              </a:rPr>
              <a:t>can you think of more?</a:t>
            </a:r>
          </a:p>
          <a:p>
            <a:pPr algn="l"/>
            <a:r>
              <a:rPr lang="en-GB" b="1" i="0" dirty="0">
                <a:solidFill>
                  <a:srgbClr val="333333"/>
                </a:solidFill>
                <a:effectLst/>
                <a:latin typeface="Ubuntu"/>
              </a:rPr>
              <a:t>Disadvantages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dependent on internet access and power (not Accessible)</a:t>
            </a:r>
          </a:p>
          <a:p>
            <a:pPr algn="l">
              <a:buFont typeface="Arial" panose="020B0604020202020204" pitchFamily="34" charset="0"/>
              <a:buChar char="•"/>
            </a:pPr>
            <a:r>
              <a:rPr lang="en-GB" b="0" i="0" dirty="0">
                <a:solidFill>
                  <a:srgbClr val="333333"/>
                </a:solidFill>
                <a:effectLst/>
                <a:latin typeface="Ubuntu"/>
              </a:rPr>
              <a:t>some digital record keeping services charge a fee</a:t>
            </a:r>
          </a:p>
          <a:p>
            <a:pPr algn="l">
              <a:buFont typeface="Arial" panose="020B0604020202020204" pitchFamily="34" charset="0"/>
              <a:buChar char="•"/>
            </a:pPr>
            <a:r>
              <a:rPr lang="en-GB" b="0" i="0" dirty="0">
                <a:solidFill>
                  <a:srgbClr val="333333"/>
                </a:solidFill>
                <a:effectLst/>
                <a:latin typeface="Ubuntu"/>
              </a:rPr>
              <a:t>risk of corruption if data is not backed up (either yourself or by the service used - not Reusable)</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5</a:t>
            </a:fld>
            <a:endParaRPr lang="en-GB"/>
          </a:p>
        </p:txBody>
      </p:sp>
    </p:spTree>
    <p:extLst>
      <p:ext uri="{BB962C8B-B14F-4D97-AF65-F5344CB8AC3E}">
        <p14:creationId xmlns:p14="http://schemas.microsoft.com/office/powerpoint/2010/main" val="1739642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Intelligible:</a:t>
            </a:r>
            <a:r>
              <a:rPr lang="en-GB" b="0" i="0" dirty="0">
                <a:solidFill>
                  <a:srgbClr val="4D5156"/>
                </a:solidFill>
                <a:effectLst/>
                <a:latin typeface="arial" panose="020B0604020202020204" pitchFamily="34" charset="0"/>
              </a:rPr>
              <a:t> able to be understood especially: clear enough to be heard, read, etc. </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6</a:t>
            </a:fld>
            <a:endParaRPr lang="en-GB"/>
          </a:p>
        </p:txBody>
      </p:sp>
    </p:spTree>
    <p:extLst>
      <p:ext uri="{BB962C8B-B14F-4D97-AF65-F5344CB8AC3E}">
        <p14:creationId xmlns:p14="http://schemas.microsoft.com/office/powerpoint/2010/main" val="2710732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33333"/>
                </a:solidFill>
                <a:effectLst/>
                <a:latin typeface="Ubuntu"/>
              </a:rPr>
              <a:t>One prime example of why this is necessary is the recent data scandal surrounding </a:t>
            </a:r>
            <a:r>
              <a:rPr lang="en-GB" b="0" i="0" u="none" strike="noStrike" dirty="0">
                <a:solidFill>
                  <a:srgbClr val="196EBD"/>
                </a:solidFill>
                <a:effectLst/>
                <a:latin typeface="Ubuntu"/>
                <a:hlinkClick r:id="rId3"/>
              </a:rPr>
              <a:t>Novartis’ FDA approved gene therapy</a:t>
            </a:r>
            <a:r>
              <a:rPr lang="en-GB" b="0" i="0" dirty="0">
                <a:solidFill>
                  <a:srgbClr val="333333"/>
                </a:solidFill>
                <a:effectLst/>
                <a:latin typeface="Ubuntu"/>
              </a:rPr>
              <a:t> </a:t>
            </a:r>
            <a:r>
              <a:rPr lang="en-GB" b="0" i="0" dirty="0" err="1">
                <a:solidFill>
                  <a:srgbClr val="333333"/>
                </a:solidFill>
                <a:effectLst/>
                <a:latin typeface="Ubuntu"/>
              </a:rPr>
              <a:t>Zolgensma</a:t>
            </a:r>
            <a:r>
              <a:rPr lang="en-GB" b="0" i="0" dirty="0">
                <a:solidFill>
                  <a:srgbClr val="333333"/>
                </a:solidFill>
                <a:effectLst/>
                <a:latin typeface="Ubuntu"/>
              </a:rPr>
              <a:t>, for the fatal childhood motor neuron disease Spinal Muscular Atrophy (the most expensive treatment ever approved). Novartis submitted manipulated data, showing that the comparison of two versions of </a:t>
            </a:r>
            <a:r>
              <a:rPr lang="en-GB" b="0" i="0" dirty="0" err="1">
                <a:solidFill>
                  <a:srgbClr val="333333"/>
                </a:solidFill>
                <a:effectLst/>
                <a:latin typeface="Ubuntu"/>
              </a:rPr>
              <a:t>Zolgensma</a:t>
            </a:r>
            <a:r>
              <a:rPr lang="en-GB" b="0" i="0" dirty="0">
                <a:solidFill>
                  <a:srgbClr val="333333"/>
                </a:solidFill>
                <a:effectLst/>
                <a:latin typeface="Ubuntu"/>
              </a:rPr>
              <a:t> in Phase 1 and Phase 3 testing had similar therapeutic activity. How can we prevent the occurrence of data manipulation such as this in the future, or…</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7</a:t>
            </a:fld>
            <a:endParaRPr lang="en-GB"/>
          </a:p>
        </p:txBody>
      </p:sp>
    </p:spTree>
    <p:extLst>
      <p:ext uri="{BB962C8B-B14F-4D97-AF65-F5344CB8AC3E}">
        <p14:creationId xmlns:p14="http://schemas.microsoft.com/office/powerpoint/2010/main" val="3541264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Ubuntu"/>
              </a:rPr>
              <a:t>FAIR record keeping, for example version control can help, as it shows what changes have been made when in electronic laboratory notebooks (ELNs), which will make it difficult to manipulate results such as this without leaving a trace.</a:t>
            </a:r>
          </a:p>
          <a:p>
            <a:pPr algn="l"/>
            <a:r>
              <a:rPr lang="en-GB" b="0" i="0" dirty="0">
                <a:solidFill>
                  <a:srgbClr val="333333"/>
                </a:solidFill>
                <a:effectLst/>
                <a:latin typeface="Ubuntu"/>
              </a:rPr>
              <a:t>In order to avoid data mismanagement and such unexplained discrepancies, it is imperative to keep dated, accurate, complete and intelligible records of our experiments and the protocols we use. This means they should include enough detail for others to reproduce under ideally the same conditions. You are, legally (!!) the one responsible for your records, not your colleague, or your PI.</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8</a:t>
            </a:fld>
            <a:endParaRPr lang="en-GB"/>
          </a:p>
        </p:txBody>
      </p:sp>
    </p:spTree>
    <p:extLst>
      <p:ext uri="{BB962C8B-B14F-4D97-AF65-F5344CB8AC3E}">
        <p14:creationId xmlns:p14="http://schemas.microsoft.com/office/powerpoint/2010/main" val="3755369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333333"/>
                </a:solidFill>
                <a:effectLst/>
                <a:latin typeface="Ubuntu"/>
              </a:rPr>
              <a:t>There are multiple repo’s for ELNs and online protocols. We will discuss two free options that are easy to use: </a:t>
            </a:r>
            <a:r>
              <a:rPr lang="en-GB" sz="1200" b="0" i="0" u="none" strike="noStrike" dirty="0" err="1">
                <a:solidFill>
                  <a:srgbClr val="196EBD"/>
                </a:solidFill>
                <a:effectLst/>
                <a:latin typeface="Ubuntu"/>
                <a:hlinkClick r:id="rId3"/>
              </a:rPr>
              <a:t>Benchling</a:t>
            </a:r>
            <a:r>
              <a:rPr lang="en-GB" sz="1200" b="0" i="0" dirty="0">
                <a:solidFill>
                  <a:srgbClr val="333333"/>
                </a:solidFill>
                <a:effectLst/>
                <a:latin typeface="Ubuntu"/>
              </a:rPr>
              <a:t> and </a:t>
            </a:r>
            <a:r>
              <a:rPr lang="en-GB" sz="1200" b="0" i="0" u="none" strike="noStrike" dirty="0">
                <a:solidFill>
                  <a:srgbClr val="196EBD"/>
                </a:solidFill>
                <a:effectLst/>
                <a:latin typeface="Ubuntu"/>
                <a:hlinkClick r:id="rId4"/>
              </a:rPr>
              <a:t>procols.io</a:t>
            </a:r>
            <a:r>
              <a:rPr lang="en-GB" sz="1200" b="0" i="0" dirty="0">
                <a:solidFill>
                  <a:srgbClr val="333333"/>
                </a:solidFill>
                <a:effectLst/>
                <a:latin typeface="Ubuntu"/>
              </a:rPr>
              <a:t> If you have not created accounts yet for both of them, please do so now as you will need them for the following exercises.</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12</a:t>
            </a:fld>
            <a:endParaRPr lang="en-GB"/>
          </a:p>
        </p:txBody>
      </p:sp>
    </p:spTree>
    <p:extLst>
      <p:ext uri="{BB962C8B-B14F-4D97-AF65-F5344CB8AC3E}">
        <p14:creationId xmlns:p14="http://schemas.microsoft.com/office/powerpoint/2010/main" val="3540599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13</a:t>
            </a:fld>
            <a:endParaRPr lang="en-GB"/>
          </a:p>
        </p:txBody>
      </p:sp>
    </p:spTree>
    <p:extLst>
      <p:ext uri="{BB962C8B-B14F-4D97-AF65-F5344CB8AC3E}">
        <p14:creationId xmlns:p14="http://schemas.microsoft.com/office/powerpoint/2010/main" val="387490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16/02/2022</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16/02/2022</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16/02/2022</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786013" y="2228671"/>
            <a:ext cx="4619983" cy="769441"/>
          </a:xfrm>
          <a:prstGeom prst="rect">
            <a:avLst/>
          </a:prstGeom>
          <a:noFill/>
        </p:spPr>
        <p:txBody>
          <a:bodyPr wrap="none" rtlCol="0">
            <a:spAutoFit/>
          </a:bodyPr>
          <a:lstStyle/>
          <a:p>
            <a:pPr algn="ctr"/>
            <a:r>
              <a:rPr lang="en-GB" sz="4400" dirty="0">
                <a:solidFill>
                  <a:srgbClr val="0070C0"/>
                </a:solidFill>
              </a:rPr>
              <a:t>Laboratory Records</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https://pad.carpentries.org/2021-10-20_ed-dash_fair-bio-practice</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A4416A-6A33-4A25-845D-7646AFA01CD8}"/>
              </a:ext>
            </a:extLst>
          </p:cNvPr>
          <p:cNvSpPr txBox="1"/>
          <p:nvPr/>
        </p:nvSpPr>
        <p:spPr>
          <a:xfrm>
            <a:off x="838200" y="1530267"/>
            <a:ext cx="10744200" cy="4524315"/>
          </a:xfrm>
          <a:prstGeom prst="rect">
            <a:avLst/>
          </a:prstGeom>
          <a:noFill/>
        </p:spPr>
        <p:txBody>
          <a:bodyPr wrap="square">
            <a:spAutoFit/>
          </a:bodyPr>
          <a:lstStyle/>
          <a:p>
            <a:pPr marL="342900" indent="-342900" algn="l">
              <a:buFont typeface="Arial" panose="020B0604020202020204" pitchFamily="34" charset="0"/>
              <a:buChar char="•"/>
            </a:pPr>
            <a:r>
              <a:rPr lang="en-GB" sz="2400" b="0" i="0" dirty="0">
                <a:solidFill>
                  <a:srgbClr val="0070C0"/>
                </a:solidFill>
                <a:effectLst/>
                <a:latin typeface="Ubuntu"/>
              </a:rPr>
              <a:t>Focusing on FAIR this keeps our records Findable, Accessible, Interoperable as well as Re-usable.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Accessibility that allows better reuse increases our citations and visibility in the field, digital record keeping increases the legibility of notes and provenance (tracking of dates and origins of work) allow for better reproducibility which we have discussed in the previous lesson.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Greater accessibility affords accountability to the original creator of the work. We will now show you how easy it is to share records once they are online, and address some benefits that new repositories such as electronic lab notebooks (ELNs) or online protocols have. </a:t>
            </a:r>
          </a:p>
        </p:txBody>
      </p:sp>
      <p:sp>
        <p:nvSpPr>
          <p:cNvPr id="8" name="Title 1">
            <a:extLst>
              <a:ext uri="{FF2B5EF4-FFF2-40B4-BE49-F238E27FC236}">
                <a16:creationId xmlns:a16="http://schemas.microsoft.com/office/drawing/2014/main" id="{0B1514C8-FC40-4C5B-94DB-E7800B86DC06}"/>
              </a:ext>
            </a:extLst>
          </p:cNvPr>
          <p:cNvSpPr>
            <a:spLocks noGrp="1"/>
          </p:cNvSpPr>
          <p:nvPr>
            <p:ph type="title"/>
          </p:nvPr>
        </p:nvSpPr>
        <p:spPr>
          <a:xfrm>
            <a:off x="838200" y="365125"/>
            <a:ext cx="10515600" cy="1325563"/>
          </a:xfrm>
        </p:spPr>
        <p:txBody>
          <a:bodyPr/>
          <a:lstStyle/>
          <a:p>
            <a:r>
              <a:rPr lang="en-GB" dirty="0"/>
              <a:t>Why do we want to keep FAIR records?</a:t>
            </a:r>
          </a:p>
        </p:txBody>
      </p:sp>
    </p:spTree>
    <p:extLst>
      <p:ext uri="{BB962C8B-B14F-4D97-AF65-F5344CB8AC3E}">
        <p14:creationId xmlns:p14="http://schemas.microsoft.com/office/powerpoint/2010/main" val="1887505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
        <p:nvSpPr>
          <p:cNvPr id="2" name="TextBox 1">
            <a:extLst>
              <a:ext uri="{FF2B5EF4-FFF2-40B4-BE49-F238E27FC236}">
                <a16:creationId xmlns:a16="http://schemas.microsoft.com/office/drawing/2014/main" id="{0DE74339-F2E7-42C7-BEB4-1883F2A34B08}"/>
              </a:ext>
            </a:extLst>
          </p:cNvPr>
          <p:cNvSpPr txBox="1"/>
          <p:nvPr/>
        </p:nvSpPr>
        <p:spPr>
          <a:xfrm>
            <a:off x="409736" y="4271163"/>
            <a:ext cx="4233913" cy="1569660"/>
          </a:xfrm>
          <a:prstGeom prst="rect">
            <a:avLst/>
          </a:prstGeom>
          <a:solidFill>
            <a:schemeClr val="accent5">
              <a:lumMod val="20000"/>
              <a:lumOff val="80000"/>
            </a:schemeClr>
          </a:solidFill>
        </p:spPr>
        <p:txBody>
          <a:bodyPr wrap="square" rtlCol="0">
            <a:spAutoFit/>
          </a:bodyPr>
          <a:lstStyle/>
          <a:p>
            <a:pPr algn="ctr"/>
            <a:r>
              <a:rPr lang="en-GB" sz="2400" dirty="0"/>
              <a:t>Once you have your tea, remember to </a:t>
            </a:r>
            <a:r>
              <a:rPr lang="en-GB" sz="2400" b="1" dirty="0"/>
              <a:t>sign up for your </a:t>
            </a:r>
            <a:r>
              <a:rPr lang="en-GB" sz="2400" b="1" dirty="0" err="1">
                <a:solidFill>
                  <a:srgbClr val="0070C0"/>
                </a:solidFill>
              </a:rPr>
              <a:t>benchling</a:t>
            </a:r>
            <a:r>
              <a:rPr lang="en-GB" sz="2400" b="1" dirty="0"/>
              <a:t> and </a:t>
            </a:r>
            <a:r>
              <a:rPr lang="en-GB" sz="2400" b="1" dirty="0">
                <a:solidFill>
                  <a:srgbClr val="0070C0"/>
                </a:solidFill>
              </a:rPr>
              <a:t>protocols.io </a:t>
            </a:r>
            <a:r>
              <a:rPr lang="en-GB" sz="2400" b="1" dirty="0"/>
              <a:t>accounts </a:t>
            </a:r>
            <a:r>
              <a:rPr lang="en-GB" sz="2400" dirty="0"/>
              <a:t>(links on the pad)</a:t>
            </a:r>
          </a:p>
        </p:txBody>
      </p:sp>
    </p:spTree>
    <p:extLst>
      <p:ext uri="{BB962C8B-B14F-4D97-AF65-F5344CB8AC3E}">
        <p14:creationId xmlns:p14="http://schemas.microsoft.com/office/powerpoint/2010/main" val="2847453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86E0-B0CC-4664-8D5D-FE79BD5CB56F}"/>
              </a:ext>
            </a:extLst>
          </p:cNvPr>
          <p:cNvSpPr>
            <a:spLocks noGrp="1"/>
          </p:cNvSpPr>
          <p:nvPr>
            <p:ph type="title"/>
          </p:nvPr>
        </p:nvSpPr>
        <p:spPr>
          <a:xfrm>
            <a:off x="965199" y="851517"/>
            <a:ext cx="5130795" cy="1461778"/>
          </a:xfrm>
        </p:spPr>
        <p:txBody>
          <a:bodyPr>
            <a:normAutofit/>
          </a:bodyPr>
          <a:lstStyle/>
          <a:p>
            <a:r>
              <a:rPr lang="en-GB" sz="4000" dirty="0"/>
              <a:t>Record Keeping Quiz</a:t>
            </a:r>
          </a:p>
        </p:txBody>
      </p:sp>
      <p:pic>
        <p:nvPicPr>
          <p:cNvPr id="5" name="Graphic 4" descr="Questions with solid fill">
            <a:extLst>
              <a:ext uri="{FF2B5EF4-FFF2-40B4-BE49-F238E27FC236}">
                <a16:creationId xmlns:a16="http://schemas.microsoft.com/office/drawing/2014/main" id="{02CE7069-253F-AF44-8C83-23BBE5DB1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110405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7C44C35D-4F3C-4AAD-9041-E84E3A2325BC}"/>
              </a:ext>
            </a:extLst>
          </p:cNvPr>
          <p:cNvGraphicFramePr>
            <a:graphicFrameLocks noChangeAspect="1"/>
          </p:cNvGraphicFramePr>
          <p:nvPr/>
        </p:nvGraphicFramePr>
        <p:xfrm>
          <a:off x="311768" y="5896669"/>
          <a:ext cx="1195387" cy="600075"/>
        </p:xfrm>
        <a:graphic>
          <a:graphicData uri="http://schemas.openxmlformats.org/presentationml/2006/ole">
            <mc:AlternateContent xmlns:mc="http://schemas.openxmlformats.org/markup-compatibility/2006">
              <mc:Choice xmlns:v="urn:schemas-microsoft-com:vml" Requires="v">
                <p:oleObj spid="_x0000_s1034" name="CorelDRAW" r:id="rId4" imgW="1196056" imgH="600293" progId="CorelDraw.Graphic.16">
                  <p:embed/>
                </p:oleObj>
              </mc:Choice>
              <mc:Fallback>
                <p:oleObj name="CorelDRAW" r:id="rId4" imgW="1196056" imgH="600293" progId="CorelDraw.Graphic.16">
                  <p:embed/>
                  <p:pic>
                    <p:nvPicPr>
                      <p:cNvPr id="5" name="Object 4">
                        <a:extLst>
                          <a:ext uri="{FF2B5EF4-FFF2-40B4-BE49-F238E27FC236}">
                            <a16:creationId xmlns:a16="http://schemas.microsoft.com/office/drawing/2014/main" id="{7C44C35D-4F3C-4AAD-9041-E84E3A2325BC}"/>
                          </a:ext>
                        </a:extLst>
                      </p:cNvPr>
                      <p:cNvPicPr/>
                      <p:nvPr/>
                    </p:nvPicPr>
                    <p:blipFill>
                      <a:blip r:embed="rId5"/>
                      <a:stretch>
                        <a:fillRect/>
                      </a:stretch>
                    </p:blipFill>
                    <p:spPr>
                      <a:xfrm>
                        <a:off x="311768" y="5896669"/>
                        <a:ext cx="1195387" cy="600075"/>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C14F7AB2-E615-46B9-BAA1-E31663BBF7F2}"/>
              </a:ext>
            </a:extLst>
          </p:cNvPr>
          <p:cNvSpPr txBox="1"/>
          <p:nvPr/>
        </p:nvSpPr>
        <p:spPr>
          <a:xfrm>
            <a:off x="4569474" y="4660916"/>
            <a:ext cx="3164521" cy="461665"/>
          </a:xfrm>
          <a:prstGeom prst="rect">
            <a:avLst/>
          </a:prstGeom>
          <a:noFill/>
        </p:spPr>
        <p:txBody>
          <a:bodyPr wrap="none" rtlCol="0">
            <a:spAutoFit/>
          </a:bodyPr>
          <a:lstStyle/>
          <a:p>
            <a:r>
              <a:rPr lang="en-GB" sz="2400" b="1" dirty="0">
                <a:solidFill>
                  <a:srgbClr val="0070C0"/>
                </a:solidFill>
                <a:cs typeface="Times New Roman" panose="02020603050405020304" pitchFamily="18" charset="0"/>
              </a:rPr>
              <a:t>Dr Andrés Romanowski</a:t>
            </a:r>
          </a:p>
        </p:txBody>
      </p:sp>
      <p:sp>
        <p:nvSpPr>
          <p:cNvPr id="11" name="Rectangle 10">
            <a:extLst>
              <a:ext uri="{FF2B5EF4-FFF2-40B4-BE49-F238E27FC236}">
                <a16:creationId xmlns:a16="http://schemas.microsoft.com/office/drawing/2014/main" id="{39EDA949-FD99-4DBC-A0DD-EF9AFD5D6F7F}"/>
              </a:ext>
            </a:extLst>
          </p:cNvPr>
          <p:cNvSpPr/>
          <p:nvPr/>
        </p:nvSpPr>
        <p:spPr>
          <a:xfrm>
            <a:off x="336561" y="6312078"/>
            <a:ext cx="2159887" cy="369332"/>
          </a:xfrm>
          <a:prstGeom prst="rect">
            <a:avLst/>
          </a:prstGeom>
        </p:spPr>
        <p:txBody>
          <a:bodyPr wrap="none">
            <a:spAutoFit/>
          </a:bodyPr>
          <a:lstStyle/>
          <a:p>
            <a:r>
              <a:rPr lang="en-GB" dirty="0">
                <a:solidFill>
                  <a:srgbClr val="00ACEE"/>
                </a:solidFill>
              </a:rPr>
              <a:t>@</a:t>
            </a:r>
            <a:r>
              <a:rPr lang="en-GB" dirty="0" err="1">
                <a:solidFill>
                  <a:srgbClr val="00ACEE"/>
                </a:solidFill>
              </a:rPr>
              <a:t>AndruRomanowski</a:t>
            </a:r>
            <a:endParaRPr lang="en-GB" dirty="0">
              <a:solidFill>
                <a:srgbClr val="00ACEE"/>
              </a:solidFill>
            </a:endParaRPr>
          </a:p>
        </p:txBody>
      </p:sp>
      <p:sp>
        <p:nvSpPr>
          <p:cNvPr id="17" name="TextBox 16">
            <a:extLst>
              <a:ext uri="{FF2B5EF4-FFF2-40B4-BE49-F238E27FC236}">
                <a16:creationId xmlns:a16="http://schemas.microsoft.com/office/drawing/2014/main" id="{E8DA7A04-EC8F-4D54-9508-9C068EBBF559}"/>
              </a:ext>
            </a:extLst>
          </p:cNvPr>
          <p:cNvSpPr txBox="1"/>
          <p:nvPr/>
        </p:nvSpPr>
        <p:spPr>
          <a:xfrm>
            <a:off x="3046285" y="5000360"/>
            <a:ext cx="6187440" cy="1392945"/>
          </a:xfrm>
          <a:prstGeom prst="rect">
            <a:avLst/>
          </a:prstGeom>
          <a:noFill/>
        </p:spPr>
        <p:txBody>
          <a:bodyPr wrap="square">
            <a:spAutoFit/>
          </a:bodyPr>
          <a:lstStyle/>
          <a:p>
            <a:pPr algn="ctr">
              <a:lnSpc>
                <a:spcPct val="120000"/>
              </a:lnSpc>
            </a:pPr>
            <a:r>
              <a:rPr lang="en-GB" sz="1800" b="1" dirty="0">
                <a:cs typeface="Times New Roman" panose="02020603050405020304" pitchFamily="18" charset="0"/>
              </a:rPr>
              <a:t>Invited Researcher / Assistant Researcher (CONICET)</a:t>
            </a:r>
          </a:p>
          <a:p>
            <a:pPr algn="ctr">
              <a:lnSpc>
                <a:spcPct val="120000"/>
              </a:lnSpc>
            </a:pPr>
            <a:r>
              <a:rPr lang="en-GB" dirty="0">
                <a:cs typeface="Times New Roman" panose="02020603050405020304" pitchFamily="18" charset="0"/>
              </a:rPr>
              <a:t>University Teacher / Open Science / ED&amp;I Committee</a:t>
            </a:r>
            <a:endParaRPr lang="en-GB" sz="1800" dirty="0">
              <a:cs typeface="Times New Roman" panose="02020603050405020304" pitchFamily="18" charset="0"/>
            </a:endParaRPr>
          </a:p>
          <a:p>
            <a:pPr algn="ctr">
              <a:lnSpc>
                <a:spcPct val="120000"/>
              </a:lnSpc>
            </a:pPr>
            <a:r>
              <a:rPr lang="en-GB" sz="1800" dirty="0">
                <a:cs typeface="Times New Roman" panose="02020603050405020304" pitchFamily="18" charset="0"/>
              </a:rPr>
              <a:t>Edinburgh Plant Science – connecting science to society</a:t>
            </a:r>
          </a:p>
          <a:p>
            <a:pPr algn="ctr">
              <a:lnSpc>
                <a:spcPct val="120000"/>
              </a:lnSpc>
            </a:pPr>
            <a:r>
              <a:rPr lang="en-GB" sz="1800" dirty="0">
                <a:cs typeface="Times New Roman" panose="02020603050405020304" pitchFamily="18" charset="0"/>
              </a:rPr>
              <a:t>Marie Curie Individual Fellow 2020</a:t>
            </a:r>
          </a:p>
        </p:txBody>
      </p:sp>
      <p:pic>
        <p:nvPicPr>
          <p:cNvPr id="3" name="Picture 2">
            <a:extLst>
              <a:ext uri="{FF2B5EF4-FFF2-40B4-BE49-F238E27FC236}">
                <a16:creationId xmlns:a16="http://schemas.microsoft.com/office/drawing/2014/main" id="{90EA7A89-4B2F-4AE0-8334-351037CE7ED3}"/>
              </a:ext>
            </a:extLst>
          </p:cNvPr>
          <p:cNvPicPr>
            <a:picLocks noChangeAspect="1"/>
          </p:cNvPicPr>
          <p:nvPr/>
        </p:nvPicPr>
        <p:blipFill rotWithShape="1">
          <a:blip r:embed="rId6"/>
          <a:srcRect l="51543" r="26147" b="65511"/>
          <a:stretch/>
        </p:blipFill>
        <p:spPr>
          <a:xfrm>
            <a:off x="4986465" y="1870702"/>
            <a:ext cx="2292095" cy="2365248"/>
          </a:xfrm>
          <a:prstGeom prst="rect">
            <a:avLst/>
          </a:prstGeom>
        </p:spPr>
      </p:pic>
    </p:spTree>
    <p:extLst>
      <p:ext uri="{BB962C8B-B14F-4D97-AF65-F5344CB8AC3E}">
        <p14:creationId xmlns:p14="http://schemas.microsoft.com/office/powerpoint/2010/main" val="1208686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D5155D3F-B58F-429D-9106-4C6B589DF566}"/>
              </a:ext>
            </a:extLst>
          </p:cNvPr>
          <p:cNvSpPr txBox="1"/>
          <p:nvPr/>
        </p:nvSpPr>
        <p:spPr>
          <a:xfrm>
            <a:off x="157385" y="226977"/>
            <a:ext cx="11945427" cy="584775"/>
          </a:xfrm>
          <a:prstGeom prst="rect">
            <a:avLst/>
          </a:prstGeom>
          <a:noFill/>
        </p:spPr>
        <p:txBody>
          <a:bodyPr wrap="square">
            <a:spAutoFit/>
          </a:bodyPr>
          <a:lstStyle/>
          <a:p>
            <a:r>
              <a:rPr lang="en-GB" sz="3200" dirty="0">
                <a:solidFill>
                  <a:srgbClr val="002060"/>
                </a:solidFill>
                <a:cs typeface="Arial" panose="020B0604020202020204" pitchFamily="34" charset="0"/>
              </a:rPr>
              <a:t>Summary of professional experience</a:t>
            </a:r>
          </a:p>
        </p:txBody>
      </p:sp>
      <p:sp>
        <p:nvSpPr>
          <p:cNvPr id="8" name="TextBox 7">
            <a:extLst>
              <a:ext uri="{FF2B5EF4-FFF2-40B4-BE49-F238E27FC236}">
                <a16:creationId xmlns:a16="http://schemas.microsoft.com/office/drawing/2014/main" id="{B48C9287-4372-42DE-BF1A-7F6F15DC809A}"/>
              </a:ext>
            </a:extLst>
          </p:cNvPr>
          <p:cNvSpPr txBox="1"/>
          <p:nvPr/>
        </p:nvSpPr>
        <p:spPr>
          <a:xfrm>
            <a:off x="4544361" y="1394338"/>
            <a:ext cx="2003818" cy="923330"/>
          </a:xfrm>
          <a:prstGeom prst="rect">
            <a:avLst/>
          </a:prstGeom>
          <a:noFill/>
        </p:spPr>
        <p:txBody>
          <a:bodyPr wrap="none" rtlCol="0">
            <a:spAutoFit/>
          </a:bodyPr>
          <a:lstStyle/>
          <a:p>
            <a:pPr algn="ctr"/>
            <a:r>
              <a:rPr lang="en-GB" b="1" dirty="0"/>
              <a:t>Junior PI</a:t>
            </a:r>
          </a:p>
          <a:p>
            <a:pPr algn="ctr"/>
            <a:r>
              <a:rPr lang="en-GB" b="1" dirty="0"/>
              <a:t>Visiting Researcher</a:t>
            </a:r>
          </a:p>
          <a:p>
            <a:pPr algn="ctr"/>
            <a:r>
              <a:rPr lang="en-GB" b="1" dirty="0"/>
              <a:t>MSCA Fellow</a:t>
            </a:r>
          </a:p>
        </p:txBody>
      </p:sp>
      <p:sp>
        <p:nvSpPr>
          <p:cNvPr id="10" name="TextBox 9">
            <a:extLst>
              <a:ext uri="{FF2B5EF4-FFF2-40B4-BE49-F238E27FC236}">
                <a16:creationId xmlns:a16="http://schemas.microsoft.com/office/drawing/2014/main" id="{E8342448-E309-4D67-B415-02D53F5B752A}"/>
              </a:ext>
            </a:extLst>
          </p:cNvPr>
          <p:cNvSpPr txBox="1"/>
          <p:nvPr/>
        </p:nvSpPr>
        <p:spPr>
          <a:xfrm>
            <a:off x="7289067" y="428438"/>
            <a:ext cx="4813745" cy="6053324"/>
          </a:xfrm>
          <a:prstGeom prst="rect">
            <a:avLst/>
          </a:prstGeom>
          <a:noFill/>
        </p:spPr>
        <p:txBody>
          <a:bodyPr wrap="square">
            <a:spAutoFit/>
          </a:bodyPr>
          <a:lstStyle/>
          <a:p>
            <a:pPr marL="285750" indent="-285750">
              <a:lnSpc>
                <a:spcPct val="120000"/>
              </a:lnSpc>
              <a:buFont typeface="Arial" panose="020B0604020202020204" pitchFamily="34" charset="0"/>
              <a:buChar char="•"/>
            </a:pPr>
            <a:r>
              <a:rPr lang="en-GB" sz="1800" dirty="0">
                <a:cs typeface="Times New Roman" panose="02020603050405020304" pitchFamily="18" charset="0"/>
              </a:rPr>
              <a:t>University Teacher (14+ years of expertise – ARG/UK)</a:t>
            </a:r>
            <a:br>
              <a:rPr lang="en-GB" sz="1800" dirty="0">
                <a:cs typeface="Times New Roman" panose="02020603050405020304" pitchFamily="18" charset="0"/>
              </a:rPr>
            </a:b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sz="1800" dirty="0">
                <a:cs typeface="Times New Roman" panose="02020603050405020304" pitchFamily="18" charset="0"/>
              </a:rPr>
              <a:t>Changing the Research Culture</a:t>
            </a:r>
          </a:p>
          <a:p>
            <a:pPr marL="742950" lvl="1" indent="-285750">
              <a:lnSpc>
                <a:spcPct val="120000"/>
              </a:lnSpc>
              <a:buFont typeface="Arial" panose="020B0604020202020204" pitchFamily="34" charset="0"/>
              <a:buChar char="•"/>
            </a:pPr>
            <a:r>
              <a:rPr lang="en-GB" dirty="0">
                <a:cs typeface="Times New Roman" panose="02020603050405020304" pitchFamily="18" charset="0"/>
              </a:rPr>
              <a:t>Open Research</a:t>
            </a:r>
          </a:p>
          <a:p>
            <a:pPr marL="1200150" lvl="2" indent="-285750">
              <a:lnSpc>
                <a:spcPct val="120000"/>
              </a:lnSpc>
              <a:buFont typeface="Arial" panose="020B0604020202020204" pitchFamily="34" charset="0"/>
              <a:buChar char="•"/>
            </a:pPr>
            <a:r>
              <a:rPr lang="en-GB" dirty="0">
                <a:cs typeface="Times New Roman" panose="02020603050405020304" pitchFamily="18" charset="0"/>
              </a:rPr>
              <a:t>Research Data Manager </a:t>
            </a:r>
          </a:p>
          <a:p>
            <a:pPr marL="1200150" lvl="2" indent="-285750">
              <a:lnSpc>
                <a:spcPct val="120000"/>
              </a:lnSpc>
              <a:buFont typeface="Arial" panose="020B0604020202020204" pitchFamily="34" charset="0"/>
              <a:buChar char="•"/>
            </a:pPr>
            <a:r>
              <a:rPr lang="en-GB" dirty="0">
                <a:cs typeface="Times New Roman" panose="02020603050405020304" pitchFamily="18" charset="0"/>
              </a:rPr>
              <a:t>Edinburgh Open Research Champion</a:t>
            </a:r>
          </a:p>
          <a:p>
            <a:pPr marL="742950" lvl="1" indent="-285750">
              <a:lnSpc>
                <a:spcPct val="120000"/>
              </a:lnSpc>
              <a:buFont typeface="Arial" panose="020B0604020202020204" pitchFamily="34" charset="0"/>
              <a:buChar char="•"/>
            </a:pPr>
            <a:r>
              <a:rPr lang="en-GB" dirty="0">
                <a:cs typeface="Times New Roman" panose="02020603050405020304" pitchFamily="18" charset="0"/>
              </a:rPr>
              <a:t>SBS Equality and Diversity Committee</a:t>
            </a:r>
          </a:p>
          <a:p>
            <a:pPr lvl="1">
              <a:lnSpc>
                <a:spcPct val="120000"/>
              </a:lnSpc>
            </a:pPr>
            <a:endParaRPr lang="en-GB" dirty="0">
              <a:cs typeface="Times New Roman" panose="02020603050405020304" pitchFamily="18" charset="0"/>
            </a:endParaRPr>
          </a:p>
          <a:p>
            <a:pPr marL="285750" indent="-285750">
              <a:lnSpc>
                <a:spcPct val="120000"/>
              </a:lnSpc>
              <a:buFont typeface="Arial" panose="020B0604020202020204" pitchFamily="34" charset="0"/>
              <a:buChar char="•"/>
            </a:pPr>
            <a:r>
              <a:rPr lang="en-GB" sz="1800" dirty="0">
                <a:cs typeface="Times New Roman" panose="02020603050405020304" pitchFamily="18" charset="0"/>
              </a:rPr>
              <a:t>Edinburgh Plant Science Network – ECR Executive Team Member</a:t>
            </a:r>
          </a:p>
          <a:p>
            <a:pPr>
              <a:lnSpc>
                <a:spcPct val="120000"/>
              </a:lnSpc>
            </a:pP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Extensive mentoring (BSc, Eng., MSc, PhD levels) and undergrad tutoring.</a:t>
            </a:r>
          </a:p>
          <a:p>
            <a:pPr>
              <a:lnSpc>
                <a:spcPct val="120000"/>
              </a:lnSpc>
            </a:pPr>
            <a:endParaRPr lang="en-GB"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Marie Curie Individual Fellowship 2020 </a:t>
            </a:r>
          </a:p>
          <a:p>
            <a:pPr marL="285750" indent="-285750">
              <a:lnSpc>
                <a:spcPct val="120000"/>
              </a:lnSpc>
              <a:buFont typeface="Arial" panose="020B0604020202020204" pitchFamily="34" charset="0"/>
              <a:buChar char="•"/>
            </a:pP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Data Carpentries Instructor</a:t>
            </a:r>
            <a:endParaRPr lang="en-GB" sz="1800" dirty="0">
              <a:cs typeface="Times New Roman" panose="02020603050405020304" pitchFamily="18" charset="0"/>
            </a:endParaRPr>
          </a:p>
        </p:txBody>
      </p:sp>
      <p:pic>
        <p:nvPicPr>
          <p:cNvPr id="20" name="Picture 19">
            <a:extLst>
              <a:ext uri="{FF2B5EF4-FFF2-40B4-BE49-F238E27FC236}">
                <a16:creationId xmlns:a16="http://schemas.microsoft.com/office/drawing/2014/main" id="{A78E7C9A-ACAE-4574-A5EF-541D11ECF56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60921" y="5570550"/>
            <a:ext cx="1046936" cy="1046936"/>
          </a:xfrm>
          <a:prstGeom prst="rect">
            <a:avLst/>
          </a:prstGeom>
          <a:ln w="19050">
            <a:solidFill>
              <a:srgbClr val="BFBFBF"/>
            </a:solidFill>
          </a:ln>
        </p:spPr>
      </p:pic>
      <p:pic>
        <p:nvPicPr>
          <p:cNvPr id="21" name="Picture 20">
            <a:extLst>
              <a:ext uri="{FF2B5EF4-FFF2-40B4-BE49-F238E27FC236}">
                <a16:creationId xmlns:a16="http://schemas.microsoft.com/office/drawing/2014/main" id="{7EFEE1B9-A48A-4E98-8018-2B7D7618C76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00281" y="5584087"/>
            <a:ext cx="1046936" cy="1046936"/>
          </a:xfrm>
          <a:prstGeom prst="rect">
            <a:avLst/>
          </a:prstGeom>
          <a:ln w="19050">
            <a:solidFill>
              <a:srgbClr val="BFBFBF"/>
            </a:solidFill>
          </a:ln>
        </p:spPr>
      </p:pic>
      <p:sp>
        <p:nvSpPr>
          <p:cNvPr id="22" name="TextBox 21">
            <a:extLst>
              <a:ext uri="{FF2B5EF4-FFF2-40B4-BE49-F238E27FC236}">
                <a16:creationId xmlns:a16="http://schemas.microsoft.com/office/drawing/2014/main" id="{F67BFFBE-F06C-409A-9887-D49D27F9A268}"/>
              </a:ext>
            </a:extLst>
          </p:cNvPr>
          <p:cNvSpPr txBox="1"/>
          <p:nvPr/>
        </p:nvSpPr>
        <p:spPr>
          <a:xfrm>
            <a:off x="300790" y="4797552"/>
            <a:ext cx="3729291" cy="646331"/>
          </a:xfrm>
          <a:prstGeom prst="rect">
            <a:avLst/>
          </a:prstGeom>
          <a:noFill/>
        </p:spPr>
        <p:txBody>
          <a:bodyPr wrap="none" rtlCol="0">
            <a:spAutoFit/>
          </a:bodyPr>
          <a:lstStyle/>
          <a:p>
            <a:r>
              <a:rPr lang="en-GB" b="1" dirty="0">
                <a:solidFill>
                  <a:srgbClr val="FF0000"/>
                </a:solidFill>
              </a:rPr>
              <a:t>Photobiology</a:t>
            </a:r>
          </a:p>
          <a:p>
            <a:r>
              <a:rPr lang="en-GB" dirty="0"/>
              <a:t>   how light impacts plant architecture</a:t>
            </a:r>
          </a:p>
        </p:txBody>
      </p:sp>
      <p:sp>
        <p:nvSpPr>
          <p:cNvPr id="23" name="TextBox 22">
            <a:extLst>
              <a:ext uri="{FF2B5EF4-FFF2-40B4-BE49-F238E27FC236}">
                <a16:creationId xmlns:a16="http://schemas.microsoft.com/office/drawing/2014/main" id="{594E4BD6-BBA0-4DBE-AFA4-7602E8D75F05}"/>
              </a:ext>
            </a:extLst>
          </p:cNvPr>
          <p:cNvSpPr txBox="1"/>
          <p:nvPr/>
        </p:nvSpPr>
        <p:spPr>
          <a:xfrm>
            <a:off x="300790" y="987419"/>
            <a:ext cx="2897012" cy="646331"/>
          </a:xfrm>
          <a:prstGeom prst="rect">
            <a:avLst/>
          </a:prstGeom>
          <a:noFill/>
        </p:spPr>
        <p:txBody>
          <a:bodyPr wrap="none" rtlCol="0">
            <a:spAutoFit/>
          </a:bodyPr>
          <a:lstStyle/>
          <a:p>
            <a:r>
              <a:rPr lang="en-GB" b="1" dirty="0">
                <a:solidFill>
                  <a:srgbClr val="002060"/>
                </a:solidFill>
              </a:rPr>
              <a:t>Circadian biology</a:t>
            </a:r>
          </a:p>
          <a:p>
            <a:r>
              <a:rPr lang="en-GB" dirty="0"/>
              <a:t>   plants and other organisms</a:t>
            </a:r>
          </a:p>
        </p:txBody>
      </p:sp>
      <p:sp>
        <p:nvSpPr>
          <p:cNvPr id="24" name="TextBox 23">
            <a:extLst>
              <a:ext uri="{FF2B5EF4-FFF2-40B4-BE49-F238E27FC236}">
                <a16:creationId xmlns:a16="http://schemas.microsoft.com/office/drawing/2014/main" id="{E89FC677-EB75-48B2-8289-1E527FA7E5DB}"/>
              </a:ext>
            </a:extLst>
          </p:cNvPr>
          <p:cNvSpPr txBox="1"/>
          <p:nvPr/>
        </p:nvSpPr>
        <p:spPr>
          <a:xfrm>
            <a:off x="300790" y="2950251"/>
            <a:ext cx="1601721" cy="646331"/>
          </a:xfrm>
          <a:prstGeom prst="rect">
            <a:avLst/>
          </a:prstGeom>
          <a:noFill/>
        </p:spPr>
        <p:txBody>
          <a:bodyPr wrap="none" rtlCol="0">
            <a:spAutoFit/>
          </a:bodyPr>
          <a:lstStyle/>
          <a:p>
            <a:r>
              <a:rPr lang="en-GB" b="1" dirty="0">
                <a:solidFill>
                  <a:srgbClr val="00B050"/>
                </a:solidFill>
              </a:rPr>
              <a:t>Bioinformatics</a:t>
            </a:r>
          </a:p>
          <a:p>
            <a:r>
              <a:rPr lang="en-GB" dirty="0"/>
              <a:t>    NGS</a:t>
            </a:r>
          </a:p>
        </p:txBody>
      </p:sp>
      <p:sp>
        <p:nvSpPr>
          <p:cNvPr id="26" name="Arrow: Right 25">
            <a:extLst>
              <a:ext uri="{FF2B5EF4-FFF2-40B4-BE49-F238E27FC236}">
                <a16:creationId xmlns:a16="http://schemas.microsoft.com/office/drawing/2014/main" id="{813A7FAB-44B9-4F73-915B-AE78BEC98DE0}"/>
              </a:ext>
            </a:extLst>
          </p:cNvPr>
          <p:cNvSpPr/>
          <p:nvPr/>
        </p:nvSpPr>
        <p:spPr>
          <a:xfrm>
            <a:off x="2858750" y="5935110"/>
            <a:ext cx="590637" cy="3302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Lightning Bolt 26">
            <a:extLst>
              <a:ext uri="{FF2B5EF4-FFF2-40B4-BE49-F238E27FC236}">
                <a16:creationId xmlns:a16="http://schemas.microsoft.com/office/drawing/2014/main" id="{A9E9E83A-59C3-4C23-A234-576F49D20814}"/>
              </a:ext>
            </a:extLst>
          </p:cNvPr>
          <p:cNvSpPr/>
          <p:nvPr/>
        </p:nvSpPr>
        <p:spPr>
          <a:xfrm>
            <a:off x="2933804" y="5584087"/>
            <a:ext cx="247233" cy="330285"/>
          </a:xfrm>
          <a:prstGeom prst="lightningBolt">
            <a:avLst/>
          </a:prstGeom>
          <a:solidFill>
            <a:srgbClr val="FF0000"/>
          </a:solidFill>
          <a:ln>
            <a:solidFill>
              <a:srgbClr val="A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29" name="Picture 28">
            <a:extLst>
              <a:ext uri="{FF2B5EF4-FFF2-40B4-BE49-F238E27FC236}">
                <a16:creationId xmlns:a16="http://schemas.microsoft.com/office/drawing/2014/main" id="{B692809F-3E7B-498D-96C7-780D14AE937D}"/>
              </a:ext>
            </a:extLst>
          </p:cNvPr>
          <p:cNvPicPr>
            <a:picLocks noChangeAspect="1"/>
          </p:cNvPicPr>
          <p:nvPr/>
        </p:nvPicPr>
        <p:blipFill rotWithShape="1">
          <a:blip r:embed="rId5"/>
          <a:srcRect l="20419" t="5953" r="20100" b="6810"/>
          <a:stretch/>
        </p:blipFill>
        <p:spPr>
          <a:xfrm>
            <a:off x="1318114" y="3402901"/>
            <a:ext cx="1187259" cy="914181"/>
          </a:xfrm>
          <a:prstGeom prst="rect">
            <a:avLst/>
          </a:prstGeom>
        </p:spPr>
      </p:pic>
      <p:pic>
        <p:nvPicPr>
          <p:cNvPr id="18" name="Picture 17">
            <a:extLst>
              <a:ext uri="{FF2B5EF4-FFF2-40B4-BE49-F238E27FC236}">
                <a16:creationId xmlns:a16="http://schemas.microsoft.com/office/drawing/2014/main" id="{A4F5ED53-A0F1-4E19-BD4F-9D4A64D5ACB4}"/>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700394" y="2346654"/>
            <a:ext cx="1269474" cy="1007086"/>
          </a:xfrm>
          <a:prstGeom prst="rect">
            <a:avLst/>
          </a:prstGeom>
        </p:spPr>
      </p:pic>
      <p:pic>
        <p:nvPicPr>
          <p:cNvPr id="33" name="Picture 2" descr="CONICET">
            <a:extLst>
              <a:ext uri="{FF2B5EF4-FFF2-40B4-BE49-F238E27FC236}">
                <a16:creationId xmlns:a16="http://schemas.microsoft.com/office/drawing/2014/main" id="{17A24BB1-5D23-4003-A3BE-698463474E61}"/>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512061" y="2522197"/>
            <a:ext cx="1019175" cy="638175"/>
          </a:xfrm>
          <a:prstGeom prst="rect">
            <a:avLst/>
          </a:prstGeom>
          <a:noFill/>
          <a:extLst>
            <a:ext uri="{909E8E84-426E-40DD-AFC4-6F175D3DCCD1}">
              <a14:hiddenFill xmlns:a14="http://schemas.microsoft.com/office/drawing/2010/main">
                <a:solidFill>
                  <a:srgbClr val="FFFFFF"/>
                </a:solidFill>
              </a14:hiddenFill>
            </a:ext>
          </a:extLst>
        </p:spPr>
      </p:pic>
      <p:grpSp>
        <p:nvGrpSpPr>
          <p:cNvPr id="34" name="Group 33">
            <a:extLst>
              <a:ext uri="{FF2B5EF4-FFF2-40B4-BE49-F238E27FC236}">
                <a16:creationId xmlns:a16="http://schemas.microsoft.com/office/drawing/2014/main" id="{137DBE48-4F68-40A4-9CDF-1C6735D5AE48}"/>
              </a:ext>
            </a:extLst>
          </p:cNvPr>
          <p:cNvGrpSpPr/>
          <p:nvPr/>
        </p:nvGrpSpPr>
        <p:grpSpPr>
          <a:xfrm>
            <a:off x="4700542" y="3614055"/>
            <a:ext cx="2008504" cy="1361790"/>
            <a:chOff x="8937781" y="2430026"/>
            <a:chExt cx="3009484" cy="1986390"/>
          </a:xfrm>
        </p:grpSpPr>
        <p:pic>
          <p:nvPicPr>
            <p:cNvPr id="35" name="Picture 34">
              <a:extLst>
                <a:ext uri="{FF2B5EF4-FFF2-40B4-BE49-F238E27FC236}">
                  <a16:creationId xmlns:a16="http://schemas.microsoft.com/office/drawing/2014/main" id="{3AB4D188-77A4-4F91-9BB5-6A1858BE7F15}"/>
                </a:ext>
              </a:extLst>
            </p:cNvPr>
            <p:cNvPicPr>
              <a:picLocks noChangeAspect="1"/>
            </p:cNvPicPr>
            <p:nvPr/>
          </p:nvPicPr>
          <p:blipFill rotWithShape="1">
            <a:blip r:embed="rId8"/>
            <a:srcRect l="64716" t="20625" r="10909" b="21445"/>
            <a:stretch/>
          </p:blipFill>
          <p:spPr>
            <a:xfrm>
              <a:off x="8937781" y="2430026"/>
              <a:ext cx="2971695" cy="1986390"/>
            </a:xfrm>
            <a:prstGeom prst="rect">
              <a:avLst/>
            </a:prstGeom>
          </p:spPr>
        </p:pic>
        <p:sp>
          <p:nvSpPr>
            <p:cNvPr id="36" name="TextBox 35">
              <a:extLst>
                <a:ext uri="{FF2B5EF4-FFF2-40B4-BE49-F238E27FC236}">
                  <a16:creationId xmlns:a16="http://schemas.microsoft.com/office/drawing/2014/main" id="{F10D1787-6E6B-46C8-8B72-EDA0C0267D3E}"/>
                </a:ext>
              </a:extLst>
            </p:cNvPr>
            <p:cNvSpPr txBox="1"/>
            <p:nvPr/>
          </p:nvSpPr>
          <p:spPr>
            <a:xfrm>
              <a:off x="8993254" y="3775892"/>
              <a:ext cx="1430375" cy="538730"/>
            </a:xfrm>
            <a:prstGeom prst="rect">
              <a:avLst/>
            </a:prstGeom>
            <a:noFill/>
          </p:spPr>
          <p:txBody>
            <a:bodyPr wrap="none" rtlCol="0">
              <a:spAutoFit/>
            </a:bodyPr>
            <a:lstStyle/>
            <a:p>
              <a:r>
                <a:rPr lang="es-AR" dirty="0">
                  <a:solidFill>
                    <a:schemeClr val="bg1"/>
                  </a:solidFill>
                </a:rPr>
                <a:t>BA, ARG</a:t>
              </a:r>
              <a:endParaRPr lang="en-GB" dirty="0">
                <a:solidFill>
                  <a:schemeClr val="bg1"/>
                </a:solidFill>
              </a:endParaRPr>
            </a:p>
          </p:txBody>
        </p:sp>
        <p:sp>
          <p:nvSpPr>
            <p:cNvPr id="37" name="TextBox 36">
              <a:extLst>
                <a:ext uri="{FF2B5EF4-FFF2-40B4-BE49-F238E27FC236}">
                  <a16:creationId xmlns:a16="http://schemas.microsoft.com/office/drawing/2014/main" id="{ED24FA22-90AB-4574-BB01-6F40B180BBA0}"/>
                </a:ext>
              </a:extLst>
            </p:cNvPr>
            <p:cNvSpPr txBox="1"/>
            <p:nvPr/>
          </p:nvSpPr>
          <p:spPr>
            <a:xfrm>
              <a:off x="9893646" y="2430026"/>
              <a:ext cx="2053619" cy="538730"/>
            </a:xfrm>
            <a:prstGeom prst="rect">
              <a:avLst/>
            </a:prstGeom>
            <a:noFill/>
          </p:spPr>
          <p:txBody>
            <a:bodyPr wrap="none" rtlCol="0">
              <a:spAutoFit/>
            </a:bodyPr>
            <a:lstStyle/>
            <a:p>
              <a:r>
                <a:rPr lang="es-AR" dirty="0">
                  <a:solidFill>
                    <a:schemeClr val="bg1"/>
                  </a:solidFill>
                </a:rPr>
                <a:t>Scotland, UK</a:t>
              </a:r>
              <a:endParaRPr lang="en-GB" dirty="0">
                <a:solidFill>
                  <a:schemeClr val="bg1"/>
                </a:solidFill>
              </a:endParaRPr>
            </a:p>
          </p:txBody>
        </p:sp>
      </p:grpSp>
      <p:grpSp>
        <p:nvGrpSpPr>
          <p:cNvPr id="3" name="Group 2">
            <a:extLst>
              <a:ext uri="{FF2B5EF4-FFF2-40B4-BE49-F238E27FC236}">
                <a16:creationId xmlns:a16="http://schemas.microsoft.com/office/drawing/2014/main" id="{ACAA4A4E-769A-425F-B988-194772FC7D86}"/>
              </a:ext>
            </a:extLst>
          </p:cNvPr>
          <p:cNvGrpSpPr/>
          <p:nvPr/>
        </p:nvGrpSpPr>
        <p:grpSpPr>
          <a:xfrm>
            <a:off x="1458249" y="1670326"/>
            <a:ext cx="1095892" cy="1123625"/>
            <a:chOff x="1458249" y="1670326"/>
            <a:chExt cx="1095892" cy="1123625"/>
          </a:xfrm>
        </p:grpSpPr>
        <p:grpSp>
          <p:nvGrpSpPr>
            <p:cNvPr id="38" name="Group 37">
              <a:extLst>
                <a:ext uri="{FF2B5EF4-FFF2-40B4-BE49-F238E27FC236}">
                  <a16:creationId xmlns:a16="http://schemas.microsoft.com/office/drawing/2014/main" id="{025F57C4-5689-4F1A-9046-E6DDE89ECFC2}"/>
                </a:ext>
              </a:extLst>
            </p:cNvPr>
            <p:cNvGrpSpPr>
              <a:grpSpLocks noChangeAspect="1"/>
            </p:cNvGrpSpPr>
            <p:nvPr/>
          </p:nvGrpSpPr>
          <p:grpSpPr>
            <a:xfrm>
              <a:off x="1458249" y="1785951"/>
              <a:ext cx="918940" cy="1008000"/>
              <a:chOff x="5092581" y="3050612"/>
              <a:chExt cx="782937" cy="858815"/>
            </a:xfrm>
          </p:grpSpPr>
          <p:pic>
            <p:nvPicPr>
              <p:cNvPr id="39" name="Picture 38">
                <a:extLst>
                  <a:ext uri="{FF2B5EF4-FFF2-40B4-BE49-F238E27FC236}">
                    <a16:creationId xmlns:a16="http://schemas.microsoft.com/office/drawing/2014/main" id="{2F94AFE0-6C7C-4375-B775-25E47336F44C}"/>
                  </a:ext>
                </a:extLst>
              </p:cNvPr>
              <p:cNvPicPr>
                <a:picLocks noChangeAspect="1"/>
              </p:cNvPicPr>
              <p:nvPr/>
            </p:nvPicPr>
            <p:blipFill rotWithShape="1">
              <a:blip r:embed="rId9"/>
              <a:srcRect l="21602" t="18404" r="27143" b="8477"/>
              <a:stretch/>
            </p:blipFill>
            <p:spPr>
              <a:xfrm>
                <a:off x="5092581" y="3050612"/>
                <a:ext cx="782937" cy="773868"/>
              </a:xfrm>
              <a:prstGeom prst="rect">
                <a:avLst/>
              </a:prstGeom>
            </p:spPr>
          </p:pic>
          <p:sp>
            <p:nvSpPr>
              <p:cNvPr id="40" name="Rectangle 39">
                <a:extLst>
                  <a:ext uri="{FF2B5EF4-FFF2-40B4-BE49-F238E27FC236}">
                    <a16:creationId xmlns:a16="http://schemas.microsoft.com/office/drawing/2014/main" id="{DAFF6F0F-D2C4-438A-876C-2D4F869F169E}"/>
                  </a:ext>
                </a:extLst>
              </p:cNvPr>
              <p:cNvSpPr/>
              <p:nvPr/>
            </p:nvSpPr>
            <p:spPr>
              <a:xfrm flipV="1">
                <a:off x="5732569" y="3750036"/>
                <a:ext cx="142949" cy="1593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 name="Rectangle 1">
              <a:extLst>
                <a:ext uri="{FF2B5EF4-FFF2-40B4-BE49-F238E27FC236}">
                  <a16:creationId xmlns:a16="http://schemas.microsoft.com/office/drawing/2014/main" id="{15D8B3EC-F84B-4F5E-8BBC-CDBF92A1359A}"/>
                </a:ext>
              </a:extLst>
            </p:cNvPr>
            <p:cNvSpPr/>
            <p:nvPr/>
          </p:nvSpPr>
          <p:spPr>
            <a:xfrm>
              <a:off x="2258177" y="1670326"/>
              <a:ext cx="295964" cy="2644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04794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0">
                                            <p:txEl>
                                              <p:pRg st="11" end="1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0">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6F0BE7-4576-4B4E-B8ED-E714F4DDF87D}"/>
              </a:ext>
            </a:extLst>
          </p:cNvPr>
          <p:cNvSpPr txBox="1"/>
          <p:nvPr/>
        </p:nvSpPr>
        <p:spPr>
          <a:xfrm>
            <a:off x="617621" y="315000"/>
            <a:ext cx="11333748" cy="6228000"/>
          </a:xfrm>
          <a:prstGeom prst="rect">
            <a:avLst/>
          </a:prstGeom>
          <a:noFill/>
        </p:spPr>
        <p:txBody>
          <a:bodyPr wrap="square" numCol="2">
            <a:spAutoFit/>
          </a:bodyPr>
          <a:lstStyle/>
          <a:p>
            <a:pPr algn="l"/>
            <a:r>
              <a:rPr lang="en-GB" sz="2000" b="1" i="0" dirty="0">
                <a:solidFill>
                  <a:srgbClr val="333333"/>
                </a:solidFill>
                <a:effectLst/>
                <a:latin typeface="Ubuntu"/>
              </a:rPr>
              <a:t>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Ability to directly draw on your records</a:t>
            </a:r>
          </a:p>
          <a:p>
            <a:pPr algn="l">
              <a:buFont typeface="Arial" panose="020B0604020202020204" pitchFamily="34" charset="0"/>
              <a:buChar char="•"/>
            </a:pPr>
            <a:r>
              <a:rPr lang="en-GB" sz="2000" b="0" i="0" dirty="0">
                <a:solidFill>
                  <a:srgbClr val="333333"/>
                </a:solidFill>
                <a:effectLst/>
                <a:latin typeface="Ubuntu"/>
              </a:rPr>
              <a:t>works regardless of internet/power access</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be lost and/or damaged (not Findable or Accessible)</a:t>
            </a:r>
          </a:p>
          <a:p>
            <a:pPr algn="l">
              <a:buFont typeface="Arial" panose="020B0604020202020204" pitchFamily="34" charset="0"/>
              <a:buChar char="•"/>
            </a:pPr>
            <a:r>
              <a:rPr lang="en-GB" sz="2000"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sz="2000" b="0" i="0" dirty="0">
                <a:solidFill>
                  <a:srgbClr val="333333"/>
                </a:solidFill>
                <a:effectLst/>
                <a:latin typeface="Ubuntu"/>
              </a:rPr>
              <a:t>handwriting can make it less intelligible</a:t>
            </a:r>
          </a:p>
          <a:p>
            <a:pPr algn="l">
              <a:buFont typeface="Arial" panose="020B0604020202020204" pitchFamily="34" charset="0"/>
              <a:buChar char="•"/>
            </a:pPr>
            <a:r>
              <a:rPr lang="en-GB" sz="2000"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sz="2000" b="0" i="0" dirty="0">
                <a:solidFill>
                  <a:srgbClr val="333333"/>
                </a:solidFill>
                <a:effectLst/>
                <a:latin typeface="Ubuntu"/>
              </a:rPr>
              <a:t>can’t store most data types (e.g. imaging data) in a useable way (not Reusable)</a:t>
            </a:r>
          </a:p>
          <a:p>
            <a:pPr algn="l">
              <a:buFont typeface="Arial" panose="020B0604020202020204" pitchFamily="34" charset="0"/>
              <a:buChar char="•"/>
            </a:pPr>
            <a:endParaRPr lang="en-GB" sz="2000" b="0" i="0" dirty="0">
              <a:solidFill>
                <a:srgbClr val="333333"/>
              </a:solidFill>
              <a:effectLst/>
              <a:latin typeface="Ubuntu"/>
            </a:endParaRPr>
          </a:p>
          <a:p>
            <a:pPr algn="l"/>
            <a:r>
              <a:rPr lang="en-GB" sz="2000" b="1" i="0" dirty="0">
                <a:solidFill>
                  <a:srgbClr val="333333"/>
                </a:solidFill>
                <a:effectLst/>
                <a:latin typeface="Ubuntu"/>
              </a:rPr>
              <a:t>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smoothly and easily move elements around to edit it</a:t>
            </a:r>
          </a:p>
          <a:p>
            <a:pPr algn="l">
              <a:buFont typeface="Arial" panose="020B0604020202020204" pitchFamily="34" charset="0"/>
              <a:buChar char="•"/>
            </a:pPr>
            <a:r>
              <a:rPr lang="en-GB" sz="2000"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sz="2000"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sz="2000" b="0" i="0" dirty="0">
                <a:solidFill>
                  <a:srgbClr val="333333"/>
                </a:solidFill>
                <a:effectLst/>
                <a:latin typeface="Ubuntu"/>
              </a:rPr>
              <a:t>doesn’t take up physical space (no record rooms/folders)</a:t>
            </a:r>
          </a:p>
          <a:p>
            <a:pPr algn="l">
              <a:buFont typeface="Arial" panose="020B0604020202020204" pitchFamily="34" charset="0"/>
              <a:buChar char="•"/>
            </a:pPr>
            <a:r>
              <a:rPr lang="en-GB" sz="2000" b="0" i="0" dirty="0">
                <a:solidFill>
                  <a:srgbClr val="333333"/>
                </a:solidFill>
                <a:effectLst/>
                <a:latin typeface="Ubuntu"/>
              </a:rPr>
              <a:t>regular backups mean it won’t be lost</a:t>
            </a:r>
          </a:p>
          <a:p>
            <a:pPr algn="l">
              <a:buFont typeface="Arial" panose="020B0604020202020204" pitchFamily="34" charset="0"/>
              <a:buChar char="•"/>
            </a:pPr>
            <a:r>
              <a:rPr lang="en-GB" sz="2000"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sz="2000"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sz="2000" b="0" i="0" dirty="0">
                <a:solidFill>
                  <a:srgbClr val="333333"/>
                </a:solidFill>
                <a:effectLst/>
                <a:latin typeface="Ubuntu"/>
              </a:rPr>
              <a:t>can you think of more?</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dependent on internet access and power (not Accessible)</a:t>
            </a:r>
          </a:p>
          <a:p>
            <a:pPr algn="l">
              <a:buFont typeface="Arial" panose="020B0604020202020204" pitchFamily="34" charset="0"/>
              <a:buChar char="•"/>
            </a:pPr>
            <a:r>
              <a:rPr lang="en-GB" sz="2000" b="0" i="0" dirty="0">
                <a:solidFill>
                  <a:srgbClr val="333333"/>
                </a:solidFill>
                <a:effectLst/>
                <a:latin typeface="Ubuntu"/>
              </a:rPr>
              <a:t>some digital record keeping services charge a fee</a:t>
            </a:r>
          </a:p>
          <a:p>
            <a:pPr algn="l">
              <a:buFont typeface="Arial" panose="020B0604020202020204" pitchFamily="34" charset="0"/>
              <a:buChar char="•"/>
            </a:pPr>
            <a:r>
              <a:rPr lang="en-GB" sz="2000" b="0" i="0" dirty="0">
                <a:solidFill>
                  <a:srgbClr val="333333"/>
                </a:solidFill>
                <a:effectLst/>
                <a:latin typeface="Ubuntu"/>
              </a:rPr>
              <a:t>risk of corruption if data is not backed up (either yourself or by the service used - not Reusable)</a:t>
            </a:r>
          </a:p>
        </p:txBody>
      </p:sp>
    </p:spTree>
    <p:extLst>
      <p:ext uri="{BB962C8B-B14F-4D97-AF65-F5344CB8AC3E}">
        <p14:creationId xmlns:p14="http://schemas.microsoft.com/office/powerpoint/2010/main" val="2114791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2685</TotalTime>
  <Words>2100</Words>
  <Application>Microsoft Office PowerPoint</Application>
  <PresentationFormat>Widescreen</PresentationFormat>
  <Paragraphs>188</Paragraphs>
  <Slides>20</Slides>
  <Notes>8</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7" baseType="lpstr">
      <vt:lpstr>Arial</vt:lpstr>
      <vt:lpstr>Arial</vt:lpstr>
      <vt:lpstr>Calibri</vt:lpstr>
      <vt:lpstr>Calibri Light</vt:lpstr>
      <vt:lpstr>Ubuntu</vt:lpstr>
      <vt:lpstr>Office Theme</vt:lpstr>
      <vt:lpstr>CorelDRAW</vt:lpstr>
      <vt:lpstr>PowerPoint Presentation</vt:lpstr>
      <vt:lpstr>PowerPoint Presentation</vt:lpstr>
      <vt:lpstr>PowerPoint Presentation</vt:lpstr>
      <vt:lpstr>PowerPoint Presentation</vt:lpstr>
      <vt:lpstr>Exercise/challenge 1</vt:lpstr>
      <vt:lpstr>PowerPoint Presentation</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Why do we want to keep FAIR records?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lpstr>Record Keeping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Romanowski, A. (Andres)</cp:lastModifiedBy>
  <cp:revision>54</cp:revision>
  <dcterms:created xsi:type="dcterms:W3CDTF">2021-06-07T08:35:11Z</dcterms:created>
  <dcterms:modified xsi:type="dcterms:W3CDTF">2022-02-16T07:39:20Z</dcterms:modified>
</cp:coreProperties>
</file>

<file path=docProps/thumbnail.jpeg>
</file>